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FF"/>
    <a:srgbClr val="FF66FF"/>
    <a:srgbClr val="66006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912" y="-8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675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444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683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255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9818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842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3712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6300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11779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13258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525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7B76E-E9CC-4BE0-AA48-7840EF9A680C}" type="datetimeFigureOut">
              <a:rPr lang="en-IE" smtClean="0"/>
              <a:t>14/03/2023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47C43-7E85-4D6D-BA22-01D30068C82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0759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veyourbrain.ie/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ter-ie.zoom.us/j/82023297319" TargetMode="External"/><Relationship Id="rId5" Type="http://schemas.openxmlformats.org/officeDocument/2006/relationships/hyperlink" Target="https://us04web.zoom.us/j/79921275158?pwd=EsEfJsvwEzfj7G1Q2qKXUkwL90wMWG.1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E13387-4D91-F4D4-2C0A-6092CE15A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A297315-9347-8F19-7A28-0E9C9613EC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147"/>
            <a:ext cx="6858000" cy="2848523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DC5BD1-4541-676A-EDF6-BB91B127087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38113" y="3084377"/>
            <a:ext cx="6581775" cy="541084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GB" sz="1600" b="1" dirty="0"/>
              <a:t>IEHG’s Quality &amp; Patient Safety (QPS) team </a:t>
            </a:r>
            <a:r>
              <a:rPr lang="en-GB" sz="1400" dirty="0"/>
              <a:t>are delighted to support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GB" sz="1600" b="1" dirty="0">
                <a:solidFill>
                  <a:srgbClr val="660066"/>
                </a:solidFill>
              </a:rPr>
              <a:t>National Brain Awareness Week</a:t>
            </a:r>
            <a:r>
              <a:rPr lang="en-GB" sz="1600" dirty="0"/>
              <a:t>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GB" sz="1400" dirty="0"/>
              <a:t>Please see webinar details and links below.</a:t>
            </a:r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  <a:p>
            <a:pPr marL="0" indent="0" algn="ctr">
              <a:buNone/>
            </a:pPr>
            <a:endParaRPr lang="en-GB" sz="1400" dirty="0"/>
          </a:p>
        </p:txBody>
      </p:sp>
      <p:pic>
        <p:nvPicPr>
          <p:cNvPr id="8" name="Content Placeholder 5">
            <a:extLst>
              <a:ext uri="{FF2B5EF4-FFF2-40B4-BE49-F238E27FC236}">
                <a16:creationId xmlns:a16="http://schemas.microsoft.com/office/drawing/2014/main" id="{C058E717-0D95-9711-881F-DD944CDAD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284852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38B7121-16FE-1648-7DC2-B8BF89343539}"/>
              </a:ext>
            </a:extLst>
          </p:cNvPr>
          <p:cNvSpPr txBox="1"/>
          <p:nvPr/>
        </p:nvSpPr>
        <p:spPr>
          <a:xfrm>
            <a:off x="503566" y="10780162"/>
            <a:ext cx="5850868" cy="139612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500" dirty="0"/>
              <a:t>Keep up- to-date with news and events </a:t>
            </a:r>
          </a:p>
          <a:p>
            <a:pPr algn="ctr"/>
            <a:r>
              <a:rPr lang="en-GB" sz="1500" b="1" dirty="0">
                <a:solidFill>
                  <a:srgbClr val="7030A0"/>
                </a:solidFill>
              </a:rPr>
              <a:t>#BRAINAWARENESSWEEK2023</a:t>
            </a:r>
          </a:p>
          <a:p>
            <a:pPr algn="ctr"/>
            <a:r>
              <a:rPr lang="en-GB" sz="1500" b="1" dirty="0">
                <a:solidFill>
                  <a:srgbClr val="7030A0"/>
                </a:solidFill>
              </a:rPr>
              <a:t> #INVESTINBRAINHEALTH </a:t>
            </a:r>
          </a:p>
          <a:p>
            <a:pPr algn="ctr"/>
            <a:r>
              <a:rPr lang="en-GB" sz="1500" dirty="0"/>
              <a:t>Visit </a:t>
            </a:r>
            <a:r>
              <a:rPr lang="en-GB" sz="1600" b="1" dirty="0">
                <a:hlinkClick r:id="rId3"/>
              </a:rPr>
              <a:t>www.loveyourbrain.ie</a:t>
            </a:r>
            <a:r>
              <a:rPr lang="en-GB" sz="1600" b="1" dirty="0"/>
              <a:t> </a:t>
            </a:r>
            <a:r>
              <a:rPr lang="en-GB" sz="1500" dirty="0"/>
              <a:t>for more details including a calendar of events with the Neurological Alliance for Ireland’s partners</a:t>
            </a:r>
            <a:endParaRPr lang="en-IE" sz="1500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B4B4353-9747-D770-3729-F37D7AE7B8B1}"/>
              </a:ext>
            </a:extLst>
          </p:cNvPr>
          <p:cNvSpPr/>
          <p:nvPr/>
        </p:nvSpPr>
        <p:spPr>
          <a:xfrm>
            <a:off x="797768" y="8505823"/>
            <a:ext cx="2631232" cy="2222952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1</a:t>
            </a:r>
            <a:r>
              <a:rPr lang="en-GB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in </a:t>
            </a:r>
            <a:r>
              <a:rPr lang="en-GB" sz="2000" b="1" dirty="0"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3</a:t>
            </a:r>
            <a:r>
              <a:rPr lang="en-GB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People </a:t>
            </a:r>
          </a:p>
          <a:p>
            <a:pPr algn="ctr"/>
            <a:r>
              <a:rPr lang="en-GB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will experience </a:t>
            </a:r>
          </a:p>
          <a:p>
            <a:pPr algn="ctr"/>
            <a:r>
              <a:rPr lang="en-GB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a neurological condition in their lifetime</a:t>
            </a:r>
          </a:p>
          <a:p>
            <a:pPr algn="ctr"/>
            <a:r>
              <a:rPr lang="en-IE" sz="1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#BRAINAWARENESSWEEK2023 #INVESTINBRAINHEALTH</a:t>
            </a:r>
          </a:p>
          <a:p>
            <a:pPr algn="ctr"/>
            <a:r>
              <a:rPr lang="en-IE" sz="11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Go to </a:t>
            </a:r>
            <a:r>
              <a:rPr lang="en-IE" sz="1100" b="1" dirty="0"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www.loveyourbrain.ie</a:t>
            </a:r>
            <a:r>
              <a:rPr lang="en-IE" sz="1100" b="1" dirty="0"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IE" sz="11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for more details 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077DC27-8530-AFEB-657A-CAAB2E377D6A}"/>
              </a:ext>
            </a:extLst>
          </p:cNvPr>
          <p:cNvSpPr/>
          <p:nvPr/>
        </p:nvSpPr>
        <p:spPr>
          <a:xfrm>
            <a:off x="3572932" y="8495356"/>
            <a:ext cx="2631232" cy="2230761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rgbClr val="660066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en-GB" sz="1600" b="1" dirty="0">
              <a:solidFill>
                <a:srgbClr val="660066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en-GB" sz="1400" b="1" dirty="0">
              <a:solidFill>
                <a:srgbClr val="660066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en-GB" sz="1400" b="1" dirty="0">
              <a:solidFill>
                <a:srgbClr val="660066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en-GB" sz="1400" b="1" dirty="0">
              <a:solidFill>
                <a:srgbClr val="660066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en-GB" sz="1400" b="1" dirty="0">
                <a:solidFill>
                  <a:srgbClr val="66006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The cost of neurological disorders in Europe alone is 336 billion euros annually and growing</a:t>
            </a:r>
            <a:endParaRPr lang="en-IE" sz="6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en-IE" sz="6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en-IE" sz="7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#BRAINAWARENESSWEEK2023  #INVESTINBRAINHEALTH</a:t>
            </a:r>
            <a:endParaRPr lang="en-IE" sz="1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en-IE" sz="9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Go to </a:t>
            </a:r>
            <a:r>
              <a:rPr lang="en-IE" sz="900" b="1" dirty="0"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www.loveyourbrain.ie</a:t>
            </a:r>
            <a:r>
              <a:rPr lang="en-IE" sz="900" b="1" dirty="0"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IE" sz="9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for more details </a:t>
            </a:r>
            <a:endParaRPr lang="en-IE" sz="85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92A049B-6973-1E2D-DB4B-3D3D82D7A39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317" r="3330" b="2041"/>
          <a:stretch/>
        </p:blipFill>
        <p:spPr>
          <a:xfrm>
            <a:off x="4388209" y="8623090"/>
            <a:ext cx="1000679" cy="96595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0255B52B-3F74-D807-F121-23368E653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990871"/>
              </p:ext>
            </p:extLst>
          </p:nvPr>
        </p:nvGraphicFramePr>
        <p:xfrm>
          <a:off x="411480" y="4267998"/>
          <a:ext cx="6034564" cy="38687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01667">
                  <a:extLst>
                    <a:ext uri="{9D8B030D-6E8A-4147-A177-3AD203B41FA5}">
                      <a16:colId xmlns:a16="http://schemas.microsoft.com/office/drawing/2014/main" val="740395511"/>
                    </a:ext>
                  </a:extLst>
                </a:gridCol>
                <a:gridCol w="1335556">
                  <a:extLst>
                    <a:ext uri="{9D8B030D-6E8A-4147-A177-3AD203B41FA5}">
                      <a16:colId xmlns:a16="http://schemas.microsoft.com/office/drawing/2014/main" val="1441314825"/>
                    </a:ext>
                  </a:extLst>
                </a:gridCol>
                <a:gridCol w="1354534">
                  <a:extLst>
                    <a:ext uri="{9D8B030D-6E8A-4147-A177-3AD203B41FA5}">
                      <a16:colId xmlns:a16="http://schemas.microsoft.com/office/drawing/2014/main" val="3166518458"/>
                    </a:ext>
                  </a:extLst>
                </a:gridCol>
                <a:gridCol w="2542807">
                  <a:extLst>
                    <a:ext uri="{9D8B030D-6E8A-4147-A177-3AD203B41FA5}">
                      <a16:colId xmlns:a16="http://schemas.microsoft.com/office/drawing/2014/main" val="2814995497"/>
                    </a:ext>
                  </a:extLst>
                </a:gridCol>
              </a:tblGrid>
              <a:tr h="227487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Date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Speaker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Title 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Link</a:t>
                      </a:r>
                      <a:endParaRPr lang="en-I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454471"/>
                  </a:ext>
                </a:extLst>
              </a:tr>
              <a:tr h="895235">
                <a:tc>
                  <a:txBody>
                    <a:bodyPr/>
                    <a:lstStyle/>
                    <a:p>
                      <a:endParaRPr lang="en-GB" sz="1100" b="1" dirty="0"/>
                    </a:p>
                    <a:p>
                      <a:r>
                        <a:rPr lang="en-GB" sz="1100" b="1" dirty="0"/>
                        <a:t>13/3/23</a:t>
                      </a:r>
                    </a:p>
                    <a:p>
                      <a:br>
                        <a:rPr lang="en-GB" sz="1100" b="1" dirty="0"/>
                      </a:br>
                      <a:r>
                        <a:rPr lang="en-GB" sz="1100" b="1" dirty="0"/>
                        <a:t>1-2pm</a:t>
                      </a:r>
                      <a:endParaRPr lang="en-IE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sng" dirty="0"/>
                        <a:t>Vanessa </a:t>
                      </a:r>
                      <a:r>
                        <a:rPr lang="en-GB" sz="1200" b="1" u="sng" dirty="0" err="1"/>
                        <a:t>Lefort</a:t>
                      </a:r>
                      <a:endParaRPr lang="en-GB" sz="1200" b="1" u="sng" dirty="0"/>
                    </a:p>
                    <a:p>
                      <a:r>
                        <a:rPr lang="en-GB" sz="1100" i="1" u="none" dirty="0"/>
                        <a:t>Neurology RGN, NTPF team SVUH</a:t>
                      </a:r>
                      <a:endParaRPr lang="en-IE" sz="1100" i="1" u="non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  <a:p>
                      <a:r>
                        <a:rPr lang="en-GB" sz="1100" dirty="0"/>
                        <a:t>Migraines- </a:t>
                      </a:r>
                      <a:r>
                        <a:rPr lang="en-IE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Understand them better to manage them better'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Join Zoom Meeting </a:t>
                      </a:r>
                      <a:r>
                        <a:rPr lang="en-IE" sz="105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https://us04web.zoom.us/j/79921275158?pwd=EsEfJsvwEzfj7G1Q2qKXUkwL90wMWG.1</a:t>
                      </a:r>
                      <a:r>
                        <a:rPr lang="en-IE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 ID: 799 2127 5158 Passcode: TuJ6qc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498920"/>
                  </a:ext>
                </a:extLst>
              </a:tr>
              <a:tr h="559967">
                <a:tc rowSpan="2">
                  <a:txBody>
                    <a:bodyPr/>
                    <a:lstStyle/>
                    <a:p>
                      <a:endParaRPr lang="en-GB" sz="1100" b="1" dirty="0"/>
                    </a:p>
                    <a:p>
                      <a:endParaRPr lang="en-GB" sz="1100" b="1" dirty="0"/>
                    </a:p>
                    <a:p>
                      <a:r>
                        <a:rPr lang="en-GB" sz="1100" b="1" dirty="0"/>
                        <a:t>14/3/23</a:t>
                      </a:r>
                    </a:p>
                    <a:p>
                      <a:endParaRPr lang="en-GB" sz="1100" b="1" dirty="0"/>
                    </a:p>
                    <a:p>
                      <a:r>
                        <a:rPr lang="en-GB" sz="1100" b="1" dirty="0"/>
                        <a:t>1-2pm</a:t>
                      </a:r>
                      <a:endParaRPr lang="en-IE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b="1" u="sng" dirty="0"/>
                        <a:t>Brian Magennis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 i="1" dirty="0"/>
                        <a:t>ANP MMUH - Care of the Older Person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Parkinson’s Disease Medication - old and new</a:t>
                      </a:r>
                    </a:p>
                    <a:p>
                      <a:endParaRPr lang="en-IE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Join Zoom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IE" sz="135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https://mater-ie.zoom.us/j/82023297319</a:t>
                      </a:r>
                      <a:endParaRPr lang="en-IE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IE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075408"/>
                  </a:ext>
                </a:extLst>
              </a:tr>
              <a:tr h="691200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IE" sz="1200" b="1" u="sng" kern="1200" dirty="0">
                          <a:solidFill>
                            <a:schemeClr val="dk1"/>
                          </a:solidFill>
                          <a:effectLst/>
                        </a:rPr>
                        <a:t>Tibbs Pereira</a:t>
                      </a:r>
                    </a:p>
                    <a:p>
                      <a:pPr marL="0" indent="0">
                        <a:buNone/>
                      </a:pPr>
                      <a:r>
                        <a:rPr lang="en-IE" sz="1100" i="1" kern="1200" dirty="0">
                          <a:solidFill>
                            <a:schemeClr val="dk1"/>
                          </a:solidFill>
                          <a:effectLst/>
                        </a:rPr>
                        <a:t>Patients for Patient Safety Ireland</a:t>
                      </a:r>
                      <a:endParaRPr lang="en-IE" sz="1100" i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My Medicine List</a:t>
                      </a:r>
                      <a:endParaRPr lang="en-IE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63437"/>
                  </a:ext>
                </a:extLst>
              </a:tr>
              <a:tr h="332480">
                <a:tc>
                  <a:txBody>
                    <a:bodyPr/>
                    <a:lstStyle/>
                    <a:p>
                      <a:endParaRPr lang="en-GB" sz="1100" b="1" dirty="0"/>
                    </a:p>
                    <a:p>
                      <a:r>
                        <a:rPr lang="en-GB" sz="1100" b="1" dirty="0"/>
                        <a:t>15/3/23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/>
                        <a:t>1-2pm</a:t>
                      </a:r>
                      <a:endParaRPr lang="en-IE" sz="1100" b="1" dirty="0"/>
                    </a:p>
                    <a:p>
                      <a:endParaRPr lang="en-IE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u="sng" dirty="0"/>
                    </a:p>
                    <a:p>
                      <a:r>
                        <a:rPr lang="en-GB" sz="1200" b="1" u="sng" dirty="0"/>
                        <a:t>Roisin Riches</a:t>
                      </a:r>
                    </a:p>
                    <a:p>
                      <a:r>
                        <a:rPr lang="en-GB" sz="1100" i="1" dirty="0"/>
                        <a:t>ANP MMUH ED Frailty Intervention Team</a:t>
                      </a:r>
                      <a:endParaRPr lang="en-IE" sz="1100" i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Delirium </a:t>
                      </a:r>
                      <a:endParaRPr lang="en-IE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Join Zoom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IE" sz="135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https://mater-ie.zoom.us/j/82023297319</a:t>
                      </a:r>
                      <a:endParaRPr lang="en-IE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IE" sz="135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05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360188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85924126-C9CD-B330-9C78-3EFF134D3F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2274903"/>
            <a:ext cx="1470660" cy="726878"/>
          </a:xfrm>
          <a:prstGeom prst="rect">
            <a:avLst/>
          </a:prstGeom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5E35151-1AB3-409B-91CF-5FFE4A5382EA}"/>
              </a:ext>
            </a:extLst>
          </p:cNvPr>
          <p:cNvGraphicFramePr>
            <a:graphicFrameLocks noGrp="1"/>
          </p:cNvGraphicFramePr>
          <p:nvPr/>
        </p:nvGraphicFramePr>
        <p:xfrm>
          <a:off x="7345680" y="3970020"/>
          <a:ext cx="208280" cy="29718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7875761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272695"/>
                  </a:ext>
                </a:extLst>
              </a:tr>
            </a:tbl>
          </a:graphicData>
        </a:graphic>
      </p:graphicFrame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DED42FE-8843-7EDF-1C37-0A3EDF57AD96}"/>
              </a:ext>
            </a:extLst>
          </p:cNvPr>
          <p:cNvSpPr/>
          <p:nvPr/>
        </p:nvSpPr>
        <p:spPr>
          <a:xfrm>
            <a:off x="1896083" y="7965842"/>
            <a:ext cx="3353697" cy="475469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Did You Know</a:t>
            </a:r>
            <a:r>
              <a:rPr lang="en-IE" sz="2800" b="1" dirty="0">
                <a:solidFill>
                  <a:schemeClr val="bg1"/>
                </a:solidFill>
              </a:rPr>
              <a:t>?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177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3019</TotalTime>
  <Words>238</Words>
  <Application>Microsoft Office PowerPoint</Application>
  <PresentationFormat>Widescreen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Lorenza Cafolla</dc:creator>
  <cp:lastModifiedBy>Beverley Browne</cp:lastModifiedBy>
  <cp:revision>12</cp:revision>
  <dcterms:created xsi:type="dcterms:W3CDTF">2023-02-15T16:51:10Z</dcterms:created>
  <dcterms:modified xsi:type="dcterms:W3CDTF">2023-03-14T10:55:00Z</dcterms:modified>
</cp:coreProperties>
</file>